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56" r:id="rId4"/>
    <p:sldId id="264" r:id="rId5"/>
    <p:sldId id="265" r:id="rId6"/>
    <p:sldId id="269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0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pPr/>
              <a:t>01.07.2024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430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6000">
        <p14:glitter pattern="hexagon"/>
      </p:transition>
    </mc:Choice>
    <mc:Fallback xmlns=""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pPr/>
              <a:t>01.07.2024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5427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6000">
        <p14:glitter pattern="hexagon"/>
      </p:transition>
    </mc:Choice>
    <mc:Fallback xmlns="">
      <p:transition spd="slow" advClick="0" advTm="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pPr/>
              <a:t>01.07.2024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3144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6000">
        <p14:glitter pattern="hexagon"/>
      </p:transition>
    </mc:Choice>
    <mc:Fallback xmlns="">
      <p:transition spd="slow" advClick="0" advTm="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pPr/>
              <a:t>01.07.2024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404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6000">
        <p14:glitter pattern="hexagon"/>
      </p:transition>
    </mc:Choice>
    <mc:Fallback xmlns=""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pPr/>
              <a:t>01.07.2024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674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6000">
        <p14:glitter pattern="hexagon"/>
      </p:transition>
    </mc:Choice>
    <mc:Fallback xmlns=""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pPr/>
              <a:t>01.07.2024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760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6000">
        <p14:glitter pattern="hexagon"/>
      </p:transition>
    </mc:Choice>
    <mc:Fallback xmlns="">
      <p:transition spd="slow" advClick="0" advTm="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pPr/>
              <a:t>01.07.2024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3682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6000">
        <p14:glitter pattern="hexagon"/>
      </p:transition>
    </mc:Choice>
    <mc:Fallback xmlns=""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pPr/>
              <a:t>01.07.2024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321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6000">
        <p14:glitter pattern="hexagon"/>
      </p:transition>
    </mc:Choice>
    <mc:Fallback xmlns=""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pPr/>
              <a:t>01.07.2024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976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6000">
        <p14:glitter pattern="hexagon"/>
      </p:transition>
    </mc:Choice>
    <mc:Fallback xmlns=""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pPr/>
              <a:t>01.07.2024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527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6000">
        <p14:glitter pattern="hexagon"/>
      </p:transition>
    </mc:Choice>
    <mc:Fallback xmlns="">
      <p:transition spd="slow" advClick="0" advTm="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pPr/>
              <a:t>01.07.2024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680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6000">
        <p14:glitter pattern="hexagon"/>
      </p:transition>
    </mc:Choice>
    <mc:Fallback xmlns="">
      <p:transition spd="slow" advClick="0" advTm="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5A301-2EB8-42FC-ABB0-C2F49B556C1B}" type="datetimeFigureOut">
              <a:rPr lang="pl-PL" smtClean="0"/>
              <a:pPr/>
              <a:t>01.07.2024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98C01-61C2-47EB-9157-940DF13B2C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5194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6000">
        <p14:glitter pattern="hexagon"/>
      </p:transition>
    </mc:Choice>
    <mc:Fallback xmlns="">
      <p:transition spd="slow" advClick="0" advTm="6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/>
          <p:nvPr/>
        </p:nvSpPr>
        <p:spPr>
          <a:xfrm>
            <a:off x="0" y="2009767"/>
            <a:ext cx="12191999" cy="467820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ctr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5400" b="1" i="1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anose="02050604050505020204" pitchFamily="18" charset="0"/>
                <a:ea typeface="Times New Roman" pitchFamily="18"/>
                <a:cs typeface="Arial" pitchFamily="34"/>
              </a:rPr>
              <a:t>VIII </a:t>
            </a:r>
            <a:r>
              <a:rPr lang="pl-PL" sz="5400" b="1" i="1" u="none" strike="noStrike" kern="1200" cap="none" spc="0" baseline="0" dirty="0">
                <a:solidFill>
                  <a:srgbClr val="000000"/>
                </a:solidFill>
                <a:uFillTx/>
                <a:latin typeface="Bookman Old Style" panose="02050604050505020204" pitchFamily="18" charset="0"/>
                <a:ea typeface="Times New Roman" pitchFamily="18"/>
                <a:cs typeface="Arial" pitchFamily="34"/>
              </a:rPr>
              <a:t>Konferencja</a:t>
            </a:r>
            <a:endParaRPr lang="pl-PL" sz="5400" b="1" i="1" u="none" strike="noStrike" kern="1200" cap="none" spc="0" baseline="0" dirty="0">
              <a:solidFill>
                <a:srgbClr val="000000"/>
              </a:solidFill>
              <a:uFillTx/>
              <a:latin typeface="Bookman Old Style" panose="02050604050505020204" pitchFamily="18" charset="0"/>
              <a:cs typeface="Arial" pitchFamily="34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5400" b="1" i="1" u="none" strike="noStrike" kern="1200" cap="none" spc="0" baseline="0" dirty="0">
                <a:solidFill>
                  <a:srgbClr val="000000"/>
                </a:solidFill>
                <a:uFillTx/>
                <a:latin typeface="Bookman Old Style" panose="02050604050505020204" pitchFamily="18" charset="0"/>
                <a:ea typeface="Times New Roman" pitchFamily="18"/>
                <a:cs typeface="Arial" pitchFamily="34"/>
              </a:rPr>
              <a:t> „Związki biologicznie czynne: 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5400" b="1" i="1" u="none" strike="noStrike" kern="1200" cap="none" spc="0" baseline="0" dirty="0">
                <a:solidFill>
                  <a:srgbClr val="000000"/>
                </a:solidFill>
                <a:uFillTx/>
                <a:latin typeface="Bookman Old Style" panose="02050604050505020204" pitchFamily="18" charset="0"/>
                <a:ea typeface="Times New Roman" pitchFamily="18"/>
                <a:cs typeface="Arial" pitchFamily="34"/>
              </a:rPr>
              <a:t>aktywność, struktura, synteza</a:t>
            </a:r>
            <a:r>
              <a:rPr lang="pl-PL" sz="5400" b="1" i="1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anose="02050604050505020204" pitchFamily="18" charset="0"/>
                <a:ea typeface="Times New Roman" pitchFamily="18"/>
                <a:cs typeface="Arial" pitchFamily="34"/>
              </a:rPr>
              <a:t>”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4000" u="none" strike="noStrike" kern="1200" cap="none" spc="0" baseline="0" dirty="0" smtClean="0">
              <a:solidFill>
                <a:srgbClr val="000000"/>
              </a:solidFill>
              <a:uFillTx/>
              <a:latin typeface="Algerian" panose="04020705040A02060702" pitchFamily="82" charset="0"/>
              <a:ea typeface="Times New Roman" pitchFamily="18"/>
              <a:cs typeface="Arial" pitchFamily="34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800" b="1" dirty="0" smtClean="0">
                <a:solidFill>
                  <a:srgbClr val="0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Białystok 27 - 28 czerwca 2024 r. </a:t>
            </a:r>
            <a:endParaRPr lang="pl-PL" sz="2800" b="1" dirty="0">
              <a:solidFill>
                <a:srgbClr val="00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4000" b="1" i="1" u="none" strike="noStrike" kern="1200" cap="none" spc="0" baseline="0" dirty="0" smtClean="0">
              <a:solidFill>
                <a:srgbClr val="000000"/>
              </a:solidFill>
              <a:uFillTx/>
              <a:latin typeface="Algerian" panose="04020705040A02060702" pitchFamily="82" charset="0"/>
              <a:cs typeface="Arial" pitchFamily="34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28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90911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>
        <p14:glitter pattern="hexagon"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/>
          <p:nvPr/>
        </p:nvSpPr>
        <p:spPr>
          <a:xfrm>
            <a:off x="215153" y="1879649"/>
            <a:ext cx="11793070" cy="156966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ctr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3200" b="1" i="1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anose="02050604050505020204" pitchFamily="18" charset="0"/>
                <a:ea typeface="Times New Roman" pitchFamily="18"/>
                <a:cs typeface="Arial" pitchFamily="34"/>
              </a:rPr>
              <a:t>VII</a:t>
            </a:r>
            <a:r>
              <a:rPr lang="pl-PL" sz="3200" b="1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anose="02050604050505020204" pitchFamily="18" charset="0"/>
                <a:ea typeface="Times New Roman" pitchFamily="18"/>
                <a:cs typeface="Arial" pitchFamily="34"/>
              </a:rPr>
              <a:t>I</a:t>
            </a:r>
            <a:r>
              <a:rPr lang="pl-PL" sz="3200" b="1" i="1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anose="02050604050505020204" pitchFamily="18" charset="0"/>
                <a:ea typeface="Times New Roman" pitchFamily="18"/>
                <a:cs typeface="Arial" pitchFamily="34"/>
              </a:rPr>
              <a:t> Konferencja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3200" b="1" i="1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anose="02050604050505020204" pitchFamily="18" charset="0"/>
                <a:ea typeface="Times New Roman" pitchFamily="18"/>
                <a:cs typeface="Arial" pitchFamily="34"/>
              </a:rPr>
              <a:t>„</a:t>
            </a:r>
            <a:r>
              <a:rPr lang="pl-PL" sz="3200" b="1" i="1" u="none" strike="noStrike" kern="1200" cap="none" spc="0" baseline="0" dirty="0">
                <a:solidFill>
                  <a:srgbClr val="000000"/>
                </a:solidFill>
                <a:uFillTx/>
                <a:latin typeface="Bookman Old Style" panose="02050604050505020204" pitchFamily="18" charset="0"/>
                <a:ea typeface="Times New Roman" pitchFamily="18"/>
                <a:cs typeface="Arial" pitchFamily="34"/>
              </a:rPr>
              <a:t>Związki biologicznie czynne</a:t>
            </a:r>
            <a:r>
              <a:rPr lang="pl-PL" sz="3200" b="1" i="1" u="none" strike="noStrike" kern="1200" cap="none" spc="0" baseline="0" dirty="0" smtClean="0">
                <a:solidFill>
                  <a:srgbClr val="000000"/>
                </a:solidFill>
                <a:uFillTx/>
                <a:latin typeface="Bookman Old Style" panose="02050604050505020204" pitchFamily="18" charset="0"/>
                <a:ea typeface="Times New Roman" pitchFamily="18"/>
                <a:cs typeface="Arial" pitchFamily="34"/>
              </a:rPr>
              <a:t>: aktywność</a:t>
            </a:r>
            <a:r>
              <a:rPr lang="pl-PL" sz="3200" b="1" i="1" u="none" strike="noStrike" kern="1200" cap="none" spc="0" baseline="0" dirty="0">
                <a:solidFill>
                  <a:srgbClr val="000000"/>
                </a:solidFill>
                <a:uFillTx/>
                <a:latin typeface="Bookman Old Style" panose="02050604050505020204" pitchFamily="18" charset="0"/>
                <a:ea typeface="Times New Roman" pitchFamily="18"/>
                <a:cs typeface="Arial" pitchFamily="34"/>
              </a:rPr>
              <a:t>, struktura, synteza”</a:t>
            </a:r>
            <a:endParaRPr lang="pl-PL" sz="3200" b="0" i="0" u="none" strike="noStrike" kern="1200" cap="none" spc="0" baseline="0" dirty="0">
              <a:solidFill>
                <a:srgbClr val="000000"/>
              </a:solidFill>
              <a:uFillTx/>
              <a:latin typeface="Bookman Old Style" panose="02050604050505020204" pitchFamily="18" charset="0"/>
              <a:cs typeface="Arial" pitchFamily="34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787279" y="3683953"/>
            <a:ext cx="101319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dirty="0">
                <a:latin typeface="Bookman Old Style" panose="02050604050505020204" pitchFamily="18" charset="0"/>
              </a:rPr>
              <a:t>Konferencja pod patronatem </a:t>
            </a:r>
          </a:p>
          <a:p>
            <a:pPr algn="ctr"/>
            <a:r>
              <a:rPr lang="pl-PL" sz="2400" b="1" i="1" dirty="0">
                <a:latin typeface="Bookman Old Style" panose="02050604050505020204" pitchFamily="18" charset="0"/>
              </a:rPr>
              <a:t>Jego Magnificencji Rektora Uniwersytetu w Białymstoku </a:t>
            </a:r>
          </a:p>
          <a:p>
            <a:pPr algn="ctr"/>
            <a:r>
              <a:rPr lang="pl-PL" sz="2400" b="1" i="1" dirty="0" smtClean="0">
                <a:latin typeface="Bookman Old Style" panose="02050604050505020204" pitchFamily="18" charset="0"/>
              </a:rPr>
              <a:t>prof. dr</a:t>
            </a:r>
            <a:r>
              <a:rPr lang="pl-PL" sz="2400" b="1" i="1" dirty="0">
                <a:latin typeface="Bookman Old Style" panose="02050604050505020204" pitchFamily="18" charset="0"/>
              </a:rPr>
              <a:t>. hab. Roberta </a:t>
            </a:r>
            <a:r>
              <a:rPr lang="pl-PL" sz="2400" b="1" i="1" dirty="0" smtClean="0">
                <a:latin typeface="Bookman Old Style" panose="02050604050505020204" pitchFamily="18" charset="0"/>
              </a:rPr>
              <a:t>Ciborowskiego</a:t>
            </a:r>
            <a:endParaRPr lang="pl-PL" sz="2400" b="1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83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>
        <p14:glitter pattern="hexagon"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914753" y="1797692"/>
            <a:ext cx="5560143" cy="758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Organizatorzy:</a:t>
            </a:r>
            <a:endParaRPr lang="pl-PL" sz="4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Obraz 10" descr="F:\napisy\PTChem\ptchem_logo_2013_pantone117_gif kopia.PNG"/>
          <p:cNvPicPr preferRelativeResize="0"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74896" y="2776658"/>
            <a:ext cx="2753506" cy="2653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az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138" y="3306639"/>
            <a:ext cx="2945130" cy="1829096"/>
          </a:xfrm>
          <a:prstGeom prst="rect">
            <a:avLst/>
          </a:prstGeom>
        </p:spPr>
      </p:pic>
      <p:pic>
        <p:nvPicPr>
          <p:cNvPr id="5" name="Obraz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407" y="3217333"/>
            <a:ext cx="2646613" cy="253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4260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>
        <p14:glitter pattern="hexagon"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162698" y="1714186"/>
            <a:ext cx="7968342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sz="3200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Główni Sponsorzy Konferencji:</a:t>
            </a:r>
            <a:endParaRPr lang="pl-PL" sz="32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Obraz 5" descr="logo01Fos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2496" y="1714186"/>
            <a:ext cx="3705997" cy="4476741"/>
          </a:xfrm>
          <a:prstGeom prst="rect">
            <a:avLst/>
          </a:prstGeom>
        </p:spPr>
      </p:pic>
      <p:pic>
        <p:nvPicPr>
          <p:cNvPr id="4" name="Obraz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7" b="22345"/>
          <a:stretch/>
        </p:blipFill>
        <p:spPr bwMode="auto">
          <a:xfrm>
            <a:off x="6296872" y="2418435"/>
            <a:ext cx="4467226" cy="358793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3861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>
        <p14:glitter pattern="hexagon"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7923" y="1650985"/>
            <a:ext cx="2268377" cy="6920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Sponsorzy:</a:t>
            </a:r>
            <a:endParaRPr lang="pl-PL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 rotWithShape="1">
          <a:blip r:embed="rId2"/>
          <a:srcRect l="4650" t="1924" r="46658" b="61652"/>
          <a:stretch/>
        </p:blipFill>
        <p:spPr>
          <a:xfrm>
            <a:off x="3515479" y="1650985"/>
            <a:ext cx="4032307" cy="2413771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 rotWithShape="1">
          <a:blip r:embed="rId2"/>
          <a:srcRect l="13840" t="44843" r="9000" b="2500"/>
          <a:stretch/>
        </p:blipFill>
        <p:spPr>
          <a:xfrm>
            <a:off x="7633628" y="3393195"/>
            <a:ext cx="4463859" cy="2437802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/>
        </p:nvPicPr>
        <p:blipFill rotWithShape="1">
          <a:blip r:embed="rId2"/>
          <a:srcRect l="65467" t="3924" r="2034" b="63189"/>
          <a:stretch/>
        </p:blipFill>
        <p:spPr>
          <a:xfrm>
            <a:off x="87923" y="3195787"/>
            <a:ext cx="3254127" cy="2635210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679" y="4253774"/>
            <a:ext cx="2032953" cy="192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36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10000">
        <p14:glitter pattern="hexagon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6" y="2515939"/>
            <a:ext cx="11956822" cy="2100127"/>
          </a:xfrm>
        </p:spPr>
      </p:pic>
    </p:spTree>
    <p:extLst>
      <p:ext uri="{BB962C8B-B14F-4D97-AF65-F5344CB8AC3E}">
        <p14:creationId xmlns:p14="http://schemas.microsoft.com/office/powerpoint/2010/main" val="511919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6000">
        <p14:glitter pattern="hexagon"/>
      </p:transition>
    </mc:Choice>
    <mc:Fallback xmlns="">
      <p:transition spd="slow" advClick="0" advTm="6000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60</Words>
  <Application>Microsoft Office PowerPoint</Application>
  <PresentationFormat>Panoramiczny</PresentationFormat>
  <Paragraphs>13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4" baseType="lpstr">
      <vt:lpstr>Algerian</vt:lpstr>
      <vt:lpstr>Arial</vt:lpstr>
      <vt:lpstr>Arial Black</vt:lpstr>
      <vt:lpstr>Bookman Old Style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pw</dc:creator>
  <cp:lastModifiedBy>Piotr Wałejko</cp:lastModifiedBy>
  <cp:revision>44</cp:revision>
  <dcterms:created xsi:type="dcterms:W3CDTF">2017-05-22T07:22:18Z</dcterms:created>
  <dcterms:modified xsi:type="dcterms:W3CDTF">2024-07-01T13:32:56Z</dcterms:modified>
</cp:coreProperties>
</file>